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5"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29" autoAdjust="0"/>
  </p:normalViewPr>
  <p:slideViewPr>
    <p:cSldViewPr>
      <p:cViewPr varScale="1">
        <p:scale>
          <a:sx n="83" d="100"/>
          <a:sy n="83" d="100"/>
        </p:scale>
        <p:origin x="-4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22.11.2011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Тема: Драма </a:t>
            </a:r>
            <a:r>
              <a:rPr lang="ru-RU"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әсәрләренә </a:t>
            </a:r>
            <a:r>
              <a:rPr lang="ru-RU"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анализ </a:t>
            </a:r>
            <a:r>
              <a:rPr lang="ru-RU"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ясау</a:t>
            </a:r>
            <a:r>
              <a:rPr lang="ru-RU"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b="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үзенчәлеге</a:t>
            </a:r>
            <a:r>
              <a:rPr lang="ru-RU"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endParaRPr lang="ru-RU"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Подзаголовок 2"/>
          <p:cNvSpPr>
            <a:spLocks noGrp="1"/>
          </p:cNvSpPr>
          <p:nvPr>
            <p:ph type="subTitle" idx="1"/>
          </p:nvPr>
        </p:nvSpPr>
        <p:spPr>
          <a:xfrm>
            <a:off x="467544" y="3212976"/>
            <a:ext cx="7854696" cy="1752600"/>
          </a:xfrm>
        </p:spPr>
        <p:txBody>
          <a:bodyPr>
            <a:normAutofit fontScale="92500" lnSpcReduction="10000"/>
          </a:bodyPr>
          <a:lstStyle/>
          <a:p>
            <a:r>
              <a:rPr lang="tt-RU" dirty="0" smtClean="0"/>
              <a:t>(Туфан Миңнулин “Әлдермештән Әлмәндәр” әсәре</a:t>
            </a:r>
            <a:r>
              <a:rPr lang="tt-RU" dirty="0" smtClean="0"/>
              <a:t>)</a:t>
            </a:r>
          </a:p>
          <a:p>
            <a:pPr algn="ctr"/>
            <a:r>
              <a:rPr lang="tt-RU" dirty="0" smtClean="0"/>
              <a:t>Проект эше</a:t>
            </a:r>
          </a:p>
          <a:p>
            <a:pPr algn="ctr"/>
            <a:r>
              <a:rPr lang="tt-RU" dirty="0" smtClean="0"/>
              <a:t>Фахрутдинова Г.М.</a:t>
            </a:r>
          </a:p>
          <a:p>
            <a:pPr algn="ctr"/>
            <a:r>
              <a:rPr lang="tt-RU" smtClean="0"/>
              <a:t>Казан шәһәре Совет районы 20 нче гимназия</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Проектның якынча вакыты</a:t>
            </a:r>
            <a:endParaRPr lang="ru-RU" dirty="0"/>
          </a:p>
        </p:txBody>
      </p:sp>
      <p:sp>
        <p:nvSpPr>
          <p:cNvPr id="3" name="Содержимое 2"/>
          <p:cNvSpPr>
            <a:spLocks noGrp="1"/>
          </p:cNvSpPr>
          <p:nvPr>
            <p:ph idx="1"/>
          </p:nvPr>
        </p:nvSpPr>
        <p:spPr/>
        <p:txBody>
          <a:bodyPr>
            <a:normAutofit/>
          </a:bodyPr>
          <a:lstStyle/>
          <a:p>
            <a:r>
              <a:rPr lang="tt-RU" sz="3200" dirty="0" smtClean="0"/>
              <a:t> дәрес – драма әсәрендә эчке конфликт</a:t>
            </a:r>
            <a:endParaRPr lang="ru-RU" sz="3200" dirty="0" smtClean="0"/>
          </a:p>
          <a:p>
            <a:r>
              <a:rPr lang="tt-RU" sz="3200" dirty="0" smtClean="0"/>
              <a:t> дәрес – Т.Миңнуллинның “Әлдермештән Әлмәндәр” әсәре</a:t>
            </a:r>
            <a:endParaRPr lang="ru-RU" sz="3200" dirty="0" smtClean="0"/>
          </a:p>
          <a:p>
            <a:r>
              <a:rPr lang="tt-RU" sz="3200" dirty="0" smtClean="0"/>
              <a:t> дәрес – драма әсәрләренә  анализ ясау үзенчәлеге</a:t>
            </a:r>
            <a:endParaRPr lang="ru-RU" sz="3200" dirty="0" smtClean="0"/>
          </a:p>
          <a:p>
            <a:r>
              <a:rPr lang="tt-RU" sz="3200" dirty="0" smtClean="0"/>
              <a:t> дәрес – Т.Миңнуллин  иҗаты  буенча  мөстәкыйль эш</a:t>
            </a:r>
            <a:endParaRPr lang="ru-RU"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tt-RU" dirty="0" smtClean="0"/>
              <a:t>Проектның нигезе</a:t>
            </a:r>
            <a:endParaRPr lang="ru-RU" dirty="0"/>
          </a:p>
        </p:txBody>
      </p:sp>
      <p:sp>
        <p:nvSpPr>
          <p:cNvPr id="3" name="Содержимое 2"/>
          <p:cNvSpPr>
            <a:spLocks noGrp="1"/>
          </p:cNvSpPr>
          <p:nvPr>
            <p:ph idx="1"/>
          </p:nvPr>
        </p:nvSpPr>
        <p:spPr/>
        <p:txBody>
          <a:bodyPr>
            <a:normAutofit fontScale="55000" lnSpcReduction="20000"/>
          </a:bodyPr>
          <a:lstStyle/>
          <a:p>
            <a:r>
              <a:rPr lang="tt-RU" dirty="0" smtClean="0"/>
              <a:t>Яңа стандарттагы иң мөһим таләп мондый: мәктәпне тәмамлаганда, </a:t>
            </a:r>
            <a:r>
              <a:rPr lang="tt-RU" b="1" dirty="0" smtClean="0"/>
              <a:t>«укучы үз алдына максат куярга һәм аны тормышка ашыру юлларын үзе таба алу дәрәҗәсенә күтәрелергә тиеш”</a:t>
            </a:r>
            <a:r>
              <a:rPr lang="tt-RU" dirty="0" smtClean="0"/>
              <a:t>. Бу – яңа стандартта </a:t>
            </a:r>
            <a:r>
              <a:rPr lang="tt-RU" b="1" dirty="0" smtClean="0"/>
              <a:t>эшлекле белем </a:t>
            </a:r>
            <a:r>
              <a:rPr lang="tt-RU" dirty="0" smtClean="0"/>
              <a:t>дип атала</a:t>
            </a:r>
            <a:r>
              <a:rPr lang="tt-RU" b="1" dirty="0" smtClean="0"/>
              <a:t>. Эшлекле белем</a:t>
            </a:r>
            <a:r>
              <a:rPr lang="tt-RU" dirty="0" smtClean="0"/>
              <a:t> – стандарт керткән яңалыкның әһәмиятле эчтәлеген ачып бирүче иң гомуми төшенчә. Белем алу гамәлләренең структурасын һәм принцибын стандарт үзе аңлата:</a:t>
            </a:r>
            <a:endParaRPr lang="ru-RU" dirty="0" smtClean="0"/>
          </a:p>
          <a:p>
            <a:r>
              <a:rPr lang="tt-RU" dirty="0" smtClean="0"/>
              <a:t>Татар  әдәбияты  дәресләре  бирергә  тиешле  белем  стандарты  мәгариф  өлкәсендәге  яңгарышларны  күз  алдында  тотып  төзелде.  Нигезенә  РФ Мәгариф  Министрлыгы  раслаган  “Гомуми  белем  бирү  дәүләт  стандарты” салынды.</a:t>
            </a:r>
            <a:endParaRPr lang="ru-RU" dirty="0" smtClean="0"/>
          </a:p>
          <a:p>
            <a:r>
              <a:rPr lang="tt-RU" dirty="0" smtClean="0"/>
              <a:t>Укыту  предметы  буларак  </a:t>
            </a:r>
            <a:r>
              <a:rPr lang="tt-RU" b="1" dirty="0" smtClean="0"/>
              <a:t>әдәбият  эчтәлеге  </a:t>
            </a:r>
            <a:r>
              <a:rPr lang="tt-RU" dirty="0" smtClean="0"/>
              <a:t>татар  классикларының  алтын  фондына  кергән  әсәрләрне  укып  өйрәнүдән  гыйбарәт. Әсәрләрне  өйрәнү  аларга  анализ  ясап  эчтәлеген  ачып  бирүдән  башлана. Ә  анализ  тарихи- әдәбият  теориясе- укыту  гамәлләренең  алымнарын  белүгә  нигезләнә.</a:t>
            </a:r>
            <a:endParaRPr lang="ru-RU" dirty="0" smtClean="0"/>
          </a:p>
          <a:p>
            <a:r>
              <a:rPr lang="tt-RU" b="1" dirty="0" smtClean="0"/>
              <a:t>Белем  алуның  төп  максаты</a:t>
            </a:r>
            <a:endParaRPr lang="ru-RU" dirty="0" smtClean="0"/>
          </a:p>
          <a:p>
            <a:r>
              <a:rPr lang="tt-RU" dirty="0" smtClean="0"/>
              <a:t>Яңарыш  концепциясе  төп  игътибарны  укучыларга  белем  бирү  белән  бергә  аның  рухи  яктан  камил  шәхес  булып  үсүенә , укучының  белем  алу  һәм  иҗат  итү  сәләтен  ачуга, белгәнен  файдалана  алырлык  күнегүенә, осталыгына  юнәлтә.</a:t>
            </a:r>
            <a:endParaRPr lang="ru-RU" dirty="0" smtClean="0"/>
          </a:p>
          <a:p>
            <a:r>
              <a:rPr lang="tt-RU" dirty="0" smtClean="0"/>
              <a:t>Максат  үз  мәнфәгате  һәм  җәмгыять  мәнфәгате  өчен  иҗади кодрәтен (потенциалын)тормышка  ашырырга  сәләтле  шәхес  тәрбияләү. Тормышта  очраган  кыенлыкларны  җиңү  юлларын  табарлык  мөстәкыйль фикерләргә  күнектерү.</a:t>
            </a:r>
            <a:endParaRPr lang="ru-RU" dirty="0" smtClean="0"/>
          </a:p>
          <a:p>
            <a:r>
              <a:rPr lang="tt-RU" dirty="0" smtClean="0"/>
              <a:t>“Мәктәпнең  төп  максаты  укучыларны  шәхси  вә  иҗтимагый  хәятка  хәзерләмәк  һәм  аларга  тормыш  көрәшендә  егылып, тапталмас  өчен  зарур  булган  куәтне  бирмәктер...Укучыларның  шәхси  тапкырлыгын , тәвәкәллеген, инициативага  сәләтен , омтылыш  һәм  ихтыяр көчен  үстерү...(Г.Ибраһимов.”Мәктәптә  әдәбият”Әсәрләр 8 томда.69б.)</a:t>
            </a:r>
            <a:endParaRPr lang="ru-RU" dirty="0" smtClean="0"/>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Укытучының планлаштырган нәтиҗәсе</a:t>
            </a:r>
            <a:endParaRPr lang="ru-RU" dirty="0"/>
          </a:p>
        </p:txBody>
      </p:sp>
      <p:sp>
        <p:nvSpPr>
          <p:cNvPr id="3" name="Содержимое 2"/>
          <p:cNvSpPr>
            <a:spLocks noGrp="1"/>
          </p:cNvSpPr>
          <p:nvPr>
            <p:ph idx="1"/>
          </p:nvPr>
        </p:nvSpPr>
        <p:spPr/>
        <p:txBody>
          <a:bodyPr>
            <a:normAutofit fontScale="92500"/>
          </a:bodyPr>
          <a:lstStyle/>
          <a:p>
            <a:r>
              <a:rPr lang="tt-RU" i="1" dirty="0" smtClean="0"/>
              <a:t>Проектны үткәргәннән соң укучылар:</a:t>
            </a:r>
            <a:endParaRPr lang="ru-RU" dirty="0" smtClean="0"/>
          </a:p>
          <a:p>
            <a:r>
              <a:rPr lang="tt-RU" dirty="0" smtClean="0"/>
              <a:t>Әдәби әсәрнең төрләрен аера алалар.</a:t>
            </a:r>
            <a:endParaRPr lang="ru-RU" dirty="0" smtClean="0"/>
          </a:p>
          <a:p>
            <a:r>
              <a:rPr lang="tt-RU" dirty="0" smtClean="0"/>
              <a:t>Әдәби әсәрнең төрен, жанрын исбатлыйлар.</a:t>
            </a:r>
            <a:endParaRPr lang="ru-RU" dirty="0" smtClean="0"/>
          </a:p>
          <a:p>
            <a:r>
              <a:rPr lang="tt-RU" dirty="0" smtClean="0"/>
              <a:t>Образлы сөйләргә өйрәнәләр.</a:t>
            </a:r>
            <a:endParaRPr lang="ru-RU" dirty="0" smtClean="0"/>
          </a:p>
          <a:p>
            <a:r>
              <a:rPr lang="tt-RU" dirty="0" smtClean="0"/>
              <a:t>Әсәр геройларын чагыштырып, уртак һәм үзенчәлекле  якларын табалар.</a:t>
            </a:r>
            <a:endParaRPr lang="ru-RU" dirty="0" smtClean="0"/>
          </a:p>
          <a:p>
            <a:r>
              <a:rPr lang="tt-RU" dirty="0" smtClean="0"/>
              <a:t>Әдәби әсәрнең әһәмиятен, кыйммәтен, үзенчәлекләрен дәлилле итеп аңлата, исбатлый беләләр.</a:t>
            </a:r>
            <a:endParaRPr lang="ru-RU" dirty="0" smtClean="0"/>
          </a:p>
          <a:p>
            <a:r>
              <a:rPr lang="tt-RU" dirty="0" smtClean="0"/>
              <a:t>Үз фикерләрен иҗади якын килеп, иптәшләренә җиткерә алалар.</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Проектны тормышка ашыруга юнәлгән сораулар</a:t>
            </a:r>
            <a:endParaRPr lang="ru-RU" dirty="0"/>
          </a:p>
        </p:txBody>
      </p:sp>
      <p:sp>
        <p:nvSpPr>
          <p:cNvPr id="3" name="Содержимое 2"/>
          <p:cNvSpPr>
            <a:spLocks noGrp="1"/>
          </p:cNvSpPr>
          <p:nvPr>
            <p:ph idx="1"/>
          </p:nvPr>
        </p:nvSpPr>
        <p:spPr/>
        <p:txBody>
          <a:bodyPr>
            <a:normAutofit fontScale="77500" lnSpcReduction="20000"/>
          </a:bodyPr>
          <a:lstStyle/>
          <a:p>
            <a:r>
              <a:rPr lang="tt-RU" dirty="0" smtClean="0"/>
              <a:t>Әсәр ничә өлештән тора?</a:t>
            </a:r>
            <a:endParaRPr lang="ru-RU" dirty="0" smtClean="0"/>
          </a:p>
          <a:p>
            <a:r>
              <a:rPr lang="tt-RU" dirty="0" smtClean="0"/>
              <a:t>Геройлар нәрсә өчен бәхәсләшәләр, көрәшәләр?</a:t>
            </a:r>
            <a:endParaRPr lang="ru-RU" dirty="0" smtClean="0"/>
          </a:p>
          <a:p>
            <a:r>
              <a:rPr lang="tt-RU" dirty="0" smtClean="0"/>
              <a:t>Конфликтның бераз йомшаруының сәбәбе нәрсәдә?</a:t>
            </a:r>
            <a:endParaRPr lang="ru-RU" dirty="0" smtClean="0"/>
          </a:p>
          <a:p>
            <a:r>
              <a:rPr lang="tt-RU" dirty="0" smtClean="0"/>
              <a:t>Эчке конфликның эчтәлеге нидән гыйбарәт?</a:t>
            </a:r>
            <a:endParaRPr lang="ru-RU" dirty="0" smtClean="0"/>
          </a:p>
          <a:p>
            <a:r>
              <a:rPr lang="tt-RU" dirty="0" smtClean="0"/>
              <a:t>Автор ни өчен әсәргә кечкенә Илсур образын кертә? Ул ни өчен кирәк?</a:t>
            </a:r>
            <a:endParaRPr lang="ru-RU" dirty="0" smtClean="0"/>
          </a:p>
          <a:p>
            <a:r>
              <a:rPr lang="tt-RU" dirty="0" smtClean="0"/>
              <a:t>Аның эшләгән эшләренә бәя бирсәк, без аларны нәрсә дип атар идек?</a:t>
            </a:r>
            <a:endParaRPr lang="ru-RU" dirty="0" smtClean="0"/>
          </a:p>
          <a:p>
            <a:r>
              <a:rPr lang="tt-RU" dirty="0" smtClean="0"/>
              <a:t>Драмада без нинди хисләр белән орашабыз?</a:t>
            </a:r>
            <a:endParaRPr lang="ru-RU" dirty="0" smtClean="0"/>
          </a:p>
          <a:p>
            <a:r>
              <a:rPr lang="tt-RU" dirty="0" smtClean="0"/>
              <a:t>Бу хисләр ничек чагылы?</a:t>
            </a:r>
            <a:endParaRPr lang="ru-RU" dirty="0" smtClean="0"/>
          </a:p>
          <a:p>
            <a:r>
              <a:rPr lang="tt-RU" dirty="0" smtClean="0"/>
              <a:t>Әлмәндәр карт хисләренең сәбәбе нәрсәдә? </a:t>
            </a:r>
            <a:endParaRPr lang="ru-RU" dirty="0" smtClean="0"/>
          </a:p>
          <a:p>
            <a:r>
              <a:rPr lang="tt-RU" dirty="0" smtClean="0"/>
              <a:t>Ә картның юануы?</a:t>
            </a:r>
            <a:endParaRPr lang="ru-RU" dirty="0" smtClean="0"/>
          </a:p>
          <a:p>
            <a:r>
              <a:rPr lang="tt-RU" dirty="0" smtClean="0"/>
              <a:t>Әсәрдә тагын нәрсә көлкеле ситуация тудыра?</a:t>
            </a:r>
            <a:endParaRPr lang="ru-RU" dirty="0" smtClean="0"/>
          </a:p>
          <a:p>
            <a:r>
              <a:rPr lang="tt-RU" dirty="0" smtClean="0"/>
              <a:t>Әлмәндәр карт безне нәрсәгә өйрәтә?</a:t>
            </a:r>
            <a:endParaRPr lang="ru-RU" dirty="0" smtClean="0"/>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Уку мәсьәләсен чишү өчен проблемалы сораулар</a:t>
            </a:r>
            <a:endParaRPr lang="ru-RU" dirty="0"/>
          </a:p>
        </p:txBody>
      </p:sp>
      <p:sp>
        <p:nvSpPr>
          <p:cNvPr id="3" name="Содержимое 2"/>
          <p:cNvSpPr>
            <a:spLocks noGrp="1"/>
          </p:cNvSpPr>
          <p:nvPr>
            <p:ph idx="1"/>
          </p:nvPr>
        </p:nvSpPr>
        <p:spPr/>
        <p:txBody>
          <a:bodyPr>
            <a:normAutofit/>
          </a:bodyPr>
          <a:lstStyle/>
          <a:p>
            <a:r>
              <a:rPr lang="tt-RU" sz="4400" dirty="0" smtClean="0"/>
              <a:t>Әсәрнең нигезен нәрсә тәшкил итә? </a:t>
            </a:r>
            <a:endParaRPr lang="ru-RU" sz="4400" dirty="0" smtClean="0"/>
          </a:p>
          <a:p>
            <a:r>
              <a:rPr lang="tt-RU" sz="4400" dirty="0" smtClean="0"/>
              <a:t>Драма әсәрендә ул ничек атала?</a:t>
            </a:r>
            <a:endParaRPr lang="ru-RU" sz="4400" dirty="0" smtClean="0"/>
          </a:p>
          <a:p>
            <a:r>
              <a:rPr lang="tt-RU" sz="4400" dirty="0" smtClean="0"/>
              <a:t>Каршылык белән конфликт нәрсә белән аерыла?</a:t>
            </a:r>
            <a:endParaRPr lang="ru-RU" sz="4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Бәяләү планы</a:t>
            </a:r>
            <a:endParaRPr lang="ru-RU" dirty="0"/>
          </a:p>
        </p:txBody>
      </p:sp>
      <p:sp>
        <p:nvSpPr>
          <p:cNvPr id="3" name="Содержимое 2"/>
          <p:cNvSpPr>
            <a:spLocks noGrp="1"/>
          </p:cNvSpPr>
          <p:nvPr>
            <p:ph idx="1"/>
          </p:nvPr>
        </p:nvSpPr>
        <p:spPr/>
        <p:txBody>
          <a:bodyPr/>
          <a:lstStyle/>
          <a:p>
            <a:r>
              <a:rPr lang="tt-RU" sz="3200" dirty="0" smtClean="0"/>
              <a:t>Укучылар иҗади эшләре белән таныштыралар.</a:t>
            </a:r>
            <a:endParaRPr lang="ru-RU" sz="3200" dirty="0" smtClean="0"/>
          </a:p>
          <a:p>
            <a:r>
              <a:rPr lang="tt-RU" sz="3200" dirty="0" smtClean="0"/>
              <a:t>Ни өчен бу иҗади эшкә мөрәҗәгать итүләрен исбатлыйлар.</a:t>
            </a:r>
            <a:endParaRPr lang="ru-RU" sz="3200" dirty="0" smtClean="0"/>
          </a:p>
          <a:p>
            <a:r>
              <a:rPr lang="tt-RU" sz="3200" dirty="0" smtClean="0"/>
              <a:t>Дәрес барышында һәрберсе җавабын дәлилләп бирә.</a:t>
            </a:r>
            <a:endParaRPr lang="ru-RU" sz="3200" dirty="0" smtClean="0"/>
          </a:p>
          <a:p>
            <a:r>
              <a:rPr lang="tt-RU" sz="3200" dirty="0" smtClean="0"/>
              <a:t>Бәхәсле ситуациядә дөрес, гадел җавап табалар.</a:t>
            </a:r>
            <a:endParaRPr lang="ru-RU" sz="3200" dirty="0" smtClean="0"/>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Кирәкле  башлангыч  белем, осталык,  күнекмәләр</a:t>
            </a:r>
            <a:endParaRPr lang="ru-RU" dirty="0"/>
          </a:p>
        </p:txBody>
      </p:sp>
      <p:sp>
        <p:nvSpPr>
          <p:cNvPr id="3" name="Содержимое 2"/>
          <p:cNvSpPr>
            <a:spLocks noGrp="1"/>
          </p:cNvSpPr>
          <p:nvPr>
            <p:ph idx="1"/>
          </p:nvPr>
        </p:nvSpPr>
        <p:spPr/>
        <p:txBody>
          <a:bodyPr>
            <a:normAutofit/>
          </a:bodyPr>
          <a:lstStyle/>
          <a:p>
            <a:pPr lvl="0"/>
            <a:r>
              <a:rPr lang="tt-RU" sz="2800" dirty="0" smtClean="0"/>
              <a:t>өстәмә материал белән файдалана белү;</a:t>
            </a:r>
            <a:endParaRPr lang="ru-RU" sz="2800" dirty="0" smtClean="0"/>
          </a:p>
          <a:p>
            <a:pPr lvl="0"/>
            <a:r>
              <a:rPr lang="tt-RU" sz="2800" dirty="0" smtClean="0"/>
              <a:t>сорауларга иҗади якын килеп җавап бирү;</a:t>
            </a:r>
            <a:endParaRPr lang="ru-RU" sz="2800" dirty="0" smtClean="0"/>
          </a:p>
          <a:p>
            <a:pPr lvl="0"/>
            <a:r>
              <a:rPr lang="tt-RU" sz="2800" dirty="0" smtClean="0"/>
              <a:t>иптәшләреңнең җавапларын тыңлап, үз фикереңне белдерү;</a:t>
            </a:r>
            <a:endParaRPr lang="ru-RU" sz="2800" dirty="0" smtClean="0"/>
          </a:p>
          <a:p>
            <a:pPr lvl="0"/>
            <a:r>
              <a:rPr lang="tt-RU" sz="2800" dirty="0" smtClean="0"/>
              <a:t>әсәрнең сәнгать күренеше икәнен аңлата алу;</a:t>
            </a:r>
            <a:endParaRPr lang="ru-RU" sz="2800" dirty="0" smtClean="0"/>
          </a:p>
          <a:p>
            <a:pPr lvl="0"/>
            <a:r>
              <a:rPr lang="tt-RU" sz="2800" dirty="0" smtClean="0"/>
              <a:t>әдәби әсәрнең темасын, төп фикер – идеясен билгеләү;</a:t>
            </a:r>
            <a:endParaRPr lang="ru-RU" sz="2800" dirty="0" smtClean="0"/>
          </a:p>
          <a:p>
            <a:r>
              <a:rPr lang="tt-RU" sz="2800" dirty="0" smtClean="0"/>
              <a:t>геройларга характеристика бирү.</a:t>
            </a:r>
            <a:endParaRPr lang="ru-RU"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Дифференциаль  якын  килеп  укыту  өчен  материаллар</a:t>
            </a:r>
            <a:endParaRPr lang="ru-RU" dirty="0"/>
          </a:p>
        </p:txBody>
      </p:sp>
      <p:sp>
        <p:nvSpPr>
          <p:cNvPr id="3" name="Содержимое 2"/>
          <p:cNvSpPr>
            <a:spLocks noGrp="1"/>
          </p:cNvSpPr>
          <p:nvPr>
            <p:ph idx="1"/>
          </p:nvPr>
        </p:nvSpPr>
        <p:spPr/>
        <p:txBody>
          <a:bodyPr/>
          <a:lstStyle/>
          <a:p>
            <a:r>
              <a:rPr lang="tt-RU" b="1" i="1" dirty="0" smtClean="0"/>
              <a:t>Уку  материалын  начар  үзләштерүче  укучы(проблемалы  укучы).</a:t>
            </a:r>
          </a:p>
          <a:p>
            <a:r>
              <a:rPr lang="tt-RU" dirty="0" smtClean="0"/>
              <a:t> Укучыга эчтәлек сөйләргә, геройларга бәя бирергә, җиңел бирем бирелә.</a:t>
            </a:r>
          </a:p>
          <a:p>
            <a:r>
              <a:rPr lang="tt-RU" b="1" i="1" dirty="0" smtClean="0"/>
              <a:t> Сәләтле  укучы.</a:t>
            </a:r>
          </a:p>
          <a:p>
            <a:r>
              <a:rPr lang="tt-RU" dirty="0" smtClean="0"/>
              <a:t> Укучыга өстәмә әзерләнергә материал, проблемалы сорауларга җавап бирү тәкъдим ителә,әсәрнең  дәвамын  укучы  мөстәкыйль  сөйли,  яза.</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smtClean="0"/>
              <a:t>Проект  өчен  кирәк  булган  материаллар,  ресурслар.</a:t>
            </a:r>
            <a:endParaRPr lang="ru-RU" dirty="0"/>
          </a:p>
        </p:txBody>
      </p:sp>
      <p:sp>
        <p:nvSpPr>
          <p:cNvPr id="3" name="Содержимое 2"/>
          <p:cNvSpPr>
            <a:spLocks noGrp="1"/>
          </p:cNvSpPr>
          <p:nvPr>
            <p:ph idx="1"/>
          </p:nvPr>
        </p:nvSpPr>
        <p:spPr/>
        <p:txBody>
          <a:bodyPr/>
          <a:lstStyle/>
          <a:p>
            <a:r>
              <a:rPr lang="tt-RU" sz="6000" dirty="0" smtClean="0"/>
              <a:t>Проектор, компьютер, экран.</a:t>
            </a:r>
          </a:p>
          <a:p>
            <a:r>
              <a:rPr lang="en-US" sz="6000" dirty="0" smtClean="0"/>
              <a:t>CD</a:t>
            </a:r>
            <a:r>
              <a:rPr lang="ru-RU" sz="6000" dirty="0" smtClean="0"/>
              <a:t>-</a:t>
            </a:r>
            <a:r>
              <a:rPr lang="en-US" sz="6000" dirty="0" smtClean="0"/>
              <a:t>ROM</a:t>
            </a:r>
            <a:r>
              <a:rPr lang="tt-RU" sz="6000" dirty="0" smtClean="0"/>
              <a:t> диск.</a:t>
            </a:r>
            <a:endParaRPr lang="ru-RU" sz="6000" dirty="0" smtClean="0"/>
          </a:p>
          <a:p>
            <a:pPr>
              <a:buNone/>
            </a:pP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Интернет-ресурс</a:t>
            </a:r>
            <a:r>
              <a:rPr lang="tt-RU" dirty="0" smtClean="0"/>
              <a:t>лар</a:t>
            </a:r>
            <a:endParaRPr lang="ru-RU" dirty="0"/>
          </a:p>
        </p:txBody>
      </p:sp>
      <p:sp>
        <p:nvSpPr>
          <p:cNvPr id="3" name="Содержимое 2"/>
          <p:cNvSpPr>
            <a:spLocks noGrp="1"/>
          </p:cNvSpPr>
          <p:nvPr>
            <p:ph idx="1"/>
          </p:nvPr>
        </p:nvSpPr>
        <p:spPr/>
        <p:txBody>
          <a:bodyPr/>
          <a:lstStyle/>
          <a:p>
            <a:r>
              <a:rPr lang="en-US" sz="6000" dirty="0" smtClean="0"/>
              <a:t>www</a:t>
            </a:r>
            <a:r>
              <a:rPr lang="ru-RU" sz="6000" dirty="0" smtClean="0"/>
              <a:t>. </a:t>
            </a:r>
            <a:r>
              <a:rPr lang="en-US" sz="6000" dirty="0" err="1" smtClean="0"/>
              <a:t>matbugat</a:t>
            </a:r>
            <a:r>
              <a:rPr lang="ru-RU" sz="6000" dirty="0" smtClean="0"/>
              <a:t>.</a:t>
            </a:r>
            <a:r>
              <a:rPr lang="en-US" sz="6000" dirty="0" err="1" smtClean="0"/>
              <a:t>ru</a:t>
            </a:r>
            <a:endParaRPr lang="ru-RU" sz="6000" dirty="0" smtClean="0"/>
          </a:p>
          <a:p>
            <a:r>
              <a:rPr lang="tt-RU" sz="6000" dirty="0" smtClean="0"/>
              <a:t>электрон китапханә</a:t>
            </a:r>
            <a:endParaRPr lang="ru-RU" sz="6000" dirty="0" smtClean="0"/>
          </a:p>
          <a:p>
            <a:pPr>
              <a:buNone/>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sz="7300" dirty="0" smtClean="0"/>
              <a:t>Максат:</a:t>
            </a:r>
            <a:r>
              <a:rPr lang="tt-RU" dirty="0" smtClean="0"/>
              <a:t/>
            </a:r>
            <a:br>
              <a:rPr lang="tt-RU" dirty="0" smtClean="0"/>
            </a:br>
            <a:endParaRPr lang="ru-RU" dirty="0"/>
          </a:p>
        </p:txBody>
      </p:sp>
      <p:sp>
        <p:nvSpPr>
          <p:cNvPr id="3" name="Содержимое 2"/>
          <p:cNvSpPr>
            <a:spLocks noGrp="1"/>
          </p:cNvSpPr>
          <p:nvPr>
            <p:ph idx="1"/>
          </p:nvPr>
        </p:nvSpPr>
        <p:spPr/>
        <p:txBody>
          <a:bodyPr>
            <a:normAutofit/>
          </a:bodyPr>
          <a:lstStyle/>
          <a:p>
            <a:pPr algn="ctr">
              <a:buNone/>
            </a:pPr>
            <a:r>
              <a:rPr lang="tt-RU" sz="6000" dirty="0"/>
              <a:t>а</a:t>
            </a:r>
            <a:r>
              <a:rPr lang="tt-RU" sz="6000" dirty="0" smtClean="0"/>
              <a:t>нализ алымнарын үзләштереп, иҗади фикерләргә өйрәтү.</a:t>
            </a:r>
            <a:endParaRPr lang="ru-RU" sz="6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Кулланылган әдәбият</a:t>
            </a:r>
            <a:endParaRPr lang="ru-RU" dirty="0"/>
          </a:p>
        </p:txBody>
      </p:sp>
      <p:sp>
        <p:nvSpPr>
          <p:cNvPr id="3" name="Содержимое 2"/>
          <p:cNvSpPr>
            <a:spLocks noGrp="1"/>
          </p:cNvSpPr>
          <p:nvPr>
            <p:ph idx="1"/>
          </p:nvPr>
        </p:nvSpPr>
        <p:spPr/>
        <p:txBody>
          <a:bodyPr>
            <a:normAutofit lnSpcReduction="10000"/>
          </a:bodyPr>
          <a:lstStyle/>
          <a:p>
            <a:r>
              <a:rPr lang="tt-RU" dirty="0" smtClean="0"/>
              <a:t>Ибраһимов Г.”Мәктәптә  әдәбият”Әсәрләр 8 томда.69б.)</a:t>
            </a:r>
          </a:p>
          <a:p>
            <a:r>
              <a:rPr lang="tt-RU" dirty="0" smtClean="0"/>
              <a:t>Заһидуллина Д.Ф. Татар әдәбияты.Теория. Тарих.-Казан:Мәгариф,2004.</a:t>
            </a:r>
          </a:p>
          <a:p>
            <a:r>
              <a:rPr lang="tt-RU" dirty="0" smtClean="0"/>
              <a:t>Заһидуллина Д.Ф.,М.И.Ибраһимов.Әдәби әсәргә анализ ясау.-Казан:Мәгариф,2005.</a:t>
            </a:r>
          </a:p>
          <a:p>
            <a:r>
              <a:rPr lang="tt-RU" dirty="0" smtClean="0"/>
              <a:t>Яхин А.Г. Әдәбият дәресләре.-Казан:Мәгариф,2003.</a:t>
            </a:r>
          </a:p>
          <a:p>
            <a:r>
              <a:rPr lang="tt-RU" dirty="0" smtClean="0"/>
              <a:t>Яхин А.Г. Методик кулланма.6класс.-Казан:Мәгариф,2007.</a:t>
            </a:r>
          </a:p>
          <a:p>
            <a:r>
              <a:rPr lang="tt-RU" dirty="0" smtClean="0"/>
              <a:t>Яхин А.Г. Әдәбият.-Казан:Мәгариф,2006</a:t>
            </a:r>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420888"/>
            <a:ext cx="8229600" cy="1143000"/>
          </a:xfrm>
        </p:spPr>
        <p:txBody>
          <a:bodyPr/>
          <a:lstStyle/>
          <a:p>
            <a:r>
              <a:rPr lang="tt-RU" i="1" dirty="0" smtClean="0"/>
              <a:t>Игътибарыгыз  өчен рәхмәт</a:t>
            </a:r>
            <a:endParaRPr lang="ru-RU" i="1" dirty="0"/>
          </a:p>
        </p:txBody>
      </p:sp>
      <p:sp>
        <p:nvSpPr>
          <p:cNvPr id="3" name="Содержимое 2"/>
          <p:cNvSpPr>
            <a:spLocks noGrp="1"/>
          </p:cNvSpPr>
          <p:nvPr>
            <p:ph idx="1"/>
          </p:nvPr>
        </p:nvSpPr>
        <p:spPr>
          <a:xfrm>
            <a:off x="1979712" y="5733256"/>
            <a:ext cx="6707088" cy="591344"/>
          </a:xfrm>
        </p:spPr>
        <p:txBody>
          <a:bodyPr>
            <a:normAutofit fontScale="77500" lnSpcReduction="20000"/>
          </a:bodyPr>
          <a:lstStyle/>
          <a:p>
            <a:r>
              <a:rPr lang="tt-RU" dirty="0" smtClean="0"/>
              <a:t>Проектның авторы:Фахрутдинова Г.М.Казан шәһәре Совет районы 20 нче гимназия</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Бурычлар:</a:t>
            </a:r>
            <a:endParaRPr lang="ru-RU" dirty="0"/>
          </a:p>
        </p:txBody>
      </p:sp>
      <p:sp>
        <p:nvSpPr>
          <p:cNvPr id="3" name="Содержимое 2"/>
          <p:cNvSpPr>
            <a:spLocks noGrp="1"/>
          </p:cNvSpPr>
          <p:nvPr>
            <p:ph idx="1"/>
          </p:nvPr>
        </p:nvSpPr>
        <p:spPr/>
        <p:txBody>
          <a:bodyPr/>
          <a:lstStyle/>
          <a:p>
            <a:pPr marL="514350" indent="-514350">
              <a:buFont typeface="+mj-lt"/>
              <a:buAutoNum type="arabicPeriod"/>
            </a:pPr>
            <a:r>
              <a:rPr lang="tt-RU" i="1" dirty="0"/>
              <a:t>А</a:t>
            </a:r>
            <a:r>
              <a:rPr lang="tt-RU" i="1" dirty="0" smtClean="0"/>
              <a:t>лган белемнәрнең үзләшрерү дәрәҗәсен билгеләү.</a:t>
            </a:r>
          </a:p>
          <a:p>
            <a:pPr marL="514350" indent="-514350">
              <a:buFont typeface="+mj-lt"/>
              <a:buAutoNum type="arabicPeriod"/>
            </a:pPr>
            <a:r>
              <a:rPr lang="tt-RU" i="1" dirty="0" smtClean="0"/>
              <a:t>Укучыларның предметка карата иҗади үсеш дәрәҗәсен күрсәтү.</a:t>
            </a:r>
          </a:p>
          <a:p>
            <a:pPr marL="514350" indent="-514350">
              <a:buFont typeface="+mj-lt"/>
              <a:buAutoNum type="arabicPeriod"/>
            </a:pPr>
            <a:r>
              <a:rPr lang="tt-RU" i="1" dirty="0" smtClean="0"/>
              <a:t>Үзеңнең,классташыңның эшен,җавабын анализлау күнекмәләрен үстерү.</a:t>
            </a:r>
          </a:p>
          <a:p>
            <a:pPr marL="514350" indent="-514350">
              <a:buFont typeface="+mj-lt"/>
              <a:buAutoNum type="arabicPeriod"/>
            </a:pPr>
            <a:r>
              <a:rPr lang="tt-RU" i="1" dirty="0" smtClean="0"/>
              <a:t>Фикерләү сәләтен камилләштерү.</a:t>
            </a:r>
          </a:p>
          <a:p>
            <a:pPr marL="514350" indent="-514350">
              <a:buFont typeface="+mj-lt"/>
              <a:buAutoNum type="arabicPeriod"/>
            </a:pPr>
            <a:r>
              <a:rPr lang="tt-RU" i="1" dirty="0" smtClean="0"/>
              <a:t>Яшәү мәгънәсе,гаиләдәге яхшы мөнәсәбәтләрнең нидән гыйбарәт булуын аңлату.</a:t>
            </a:r>
            <a:endParaRPr lang="ru-RU"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Проблема.</a:t>
            </a:r>
            <a:endParaRPr lang="ru-RU" dirty="0"/>
          </a:p>
        </p:txBody>
      </p:sp>
      <p:sp>
        <p:nvSpPr>
          <p:cNvPr id="3" name="Содержимое 2"/>
          <p:cNvSpPr>
            <a:spLocks noGrp="1"/>
          </p:cNvSpPr>
          <p:nvPr>
            <p:ph idx="1"/>
          </p:nvPr>
        </p:nvSpPr>
        <p:spPr/>
        <p:txBody>
          <a:bodyPr>
            <a:normAutofit fontScale="92500" lnSpcReduction="10000"/>
          </a:bodyPr>
          <a:lstStyle/>
          <a:p>
            <a:r>
              <a:rPr lang="tt-RU" dirty="0" smtClean="0"/>
              <a:t>Драма төркеме эченә трагедияләр,мелодрамалар,комедияләр һәм драмалар керә.Әдәби төркемнең исеме белән жанр атамасы бер үк сүз белән әйтелгәнгә ,укучыда авырлык тудыра.</a:t>
            </a:r>
          </a:p>
          <a:p>
            <a:r>
              <a:rPr lang="tt-RU" dirty="0" smtClean="0"/>
              <a:t>Драма жанрына кергән әсәрләргә тезмә һәм чәчмә әсәрләргә ясалган кебек анализ ясала.Драманың нигезендә һәрвакыт конфликт ята.Конфликт һәм каршылык төшенчәләрен аеру, укучыга авыр.Каршылыкта көрәш юк.Ә конфликт дөньяда ансыз яши алмый.Шулай ук укучы анализ ясаганда,драма әсәрләренең безгә кирәк конфликт-эчке конфликтны аерып күрсәтергә тиеш.</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Актуальлелек</a:t>
            </a:r>
            <a:endParaRPr lang="ru-RU" dirty="0"/>
          </a:p>
        </p:txBody>
      </p:sp>
      <p:sp>
        <p:nvSpPr>
          <p:cNvPr id="3" name="Содержимое 2"/>
          <p:cNvSpPr>
            <a:spLocks noGrp="1"/>
          </p:cNvSpPr>
          <p:nvPr>
            <p:ph idx="1"/>
          </p:nvPr>
        </p:nvSpPr>
        <p:spPr/>
        <p:txBody>
          <a:bodyPr>
            <a:normAutofit fontScale="85000" lnSpcReduction="20000"/>
          </a:bodyPr>
          <a:lstStyle/>
          <a:p>
            <a:r>
              <a:rPr lang="tt-RU" dirty="0" smtClean="0"/>
              <a:t>Мәктәп программасында драма әсәрләрен өйрәнү,укучыга бу жанрның үзенә генә хас булган үзенчәлекләрен билгеләргә ярдәм итә.Драма ябык пространство һәм вакытка йөз тота,алар персонажлар сөйләме белән тутырыла.Әсәрне укыганда,укучының күз алдына драматург тудырган чынбарлык килеп баса.Анда хәрәкәт иткән персонажлар уңай һәм тискәре булырга мөмкин.Укучы аларның эш-хәрәкәтләрен,сөйләм үзенчәлекләрен,мөнәсәбәтләрен анализлап,үзенә бәя биреп карый.</a:t>
            </a:r>
          </a:p>
          <a:p>
            <a:r>
              <a:rPr lang="tt-RU" dirty="0" smtClean="0"/>
              <a:t>Драма әсәренә хас элементлар(персонаж исемлеге,ремаркалар,декорация,диалог,индивидуаль сөйләм һ.б.)һәм аларның автор идеясен,образларны ачудагы ролен билгеләү укучыга драма әсәрләрен тулырак аңларга ярдәм итә.Укучы драманың үзенчәлеге булган психологик сурәттәге кискенлекне,төгәллекне,ачыклыкны билгеләргә өйрәнә.</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Проектның аңлатмасы.</a:t>
            </a:r>
            <a:endParaRPr lang="ru-RU" dirty="0"/>
          </a:p>
        </p:txBody>
      </p:sp>
      <p:sp>
        <p:nvSpPr>
          <p:cNvPr id="3" name="Содержимое 2"/>
          <p:cNvSpPr>
            <a:spLocks noGrp="1"/>
          </p:cNvSpPr>
          <p:nvPr>
            <p:ph idx="1"/>
          </p:nvPr>
        </p:nvSpPr>
        <p:spPr/>
        <p:txBody>
          <a:bodyPr>
            <a:normAutofit/>
          </a:bodyPr>
          <a:lstStyle/>
          <a:p>
            <a:r>
              <a:rPr lang="ru-RU" sz="1900" dirty="0" smtClean="0"/>
              <a:t>Проект</a:t>
            </a:r>
            <a:r>
              <a:rPr lang="tt-RU" sz="1900" dirty="0" smtClean="0"/>
              <a:t> Т Миңнуллинның  “Әлдермештән  Әлмәндәр”  драмасына  багышланган. Укучы  автор  драматургиясенең  үзенчәлекләрен билгели һәм  шуңа  нигезләнеп  нәтиҗә  чыгара. Драма  төшенчәсенең әдәби  төр  исеме  дә, жанр  исеме  дә  булуын  аңлый. Әдәбиятның  драма  жанрына  керүче  жанрларны, драма  әсәрләрендә  тезмә  һәм  чәчмә  әсәрләр    үзенчәлеге  булганын  исбатлый. Конфликт   белән  каршылык  бәйләнешләренең  аермасын  билгели.Тышкы  һәм  эчке  конфликтны аера  белергә  өйрәнә.</a:t>
            </a:r>
          </a:p>
          <a:p>
            <a:r>
              <a:rPr lang="tt-RU" sz="1900" dirty="0" smtClean="0"/>
              <a:t>Материалны  аңлау  һәм  аны  уку  эшчәнлегендә  куллану  укучыда  мөстәкыйль рәвештә  иҗади  якын  килүне  таләп  итә. Укучы  эзләнә, әдәбият  белән  таныша, тема  буенча  презентацияләр  ясый.</a:t>
            </a:r>
            <a:endParaRPr lang="ru-RU" sz="1900" dirty="0" smtClean="0"/>
          </a:p>
          <a:p>
            <a:r>
              <a:rPr lang="tt-RU" sz="1900" dirty="0" smtClean="0"/>
              <a:t>   Бу  эшне  башкарганда  укучы  канәгатьлелек  хисе  кичерә,  чөнки  ул  үзе  эшли,  эзләнә  һәм  эшенең  нәтиҗәсен күрә,  башкаларга  күрсәтә.         </a:t>
            </a:r>
            <a:endParaRPr lang="ru-RU" sz="1900"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tt-RU" dirty="0" smtClean="0"/>
              <a:t>Проектның кыскача эчтәлеге</a:t>
            </a:r>
            <a:endParaRPr lang="ru-RU" dirty="0"/>
          </a:p>
        </p:txBody>
      </p:sp>
      <p:sp>
        <p:nvSpPr>
          <p:cNvPr id="3" name="Содержимое 2"/>
          <p:cNvSpPr>
            <a:spLocks noGrp="1"/>
          </p:cNvSpPr>
          <p:nvPr>
            <p:ph idx="1"/>
          </p:nvPr>
        </p:nvSpPr>
        <p:spPr/>
        <p:txBody>
          <a:bodyPr>
            <a:normAutofit lnSpcReduction="10000"/>
          </a:bodyPr>
          <a:lstStyle/>
          <a:p>
            <a:r>
              <a:rPr lang="tt-RU" dirty="0" smtClean="0"/>
              <a:t>Проект 6 нчы сыйныф өчен төзелгән. Әсәр программа буенча өйрәнелә. Алдагы дәресләрдә без әсәрнең темасын, проблемасын, төп геройларның эш-гамәлләрен барлаган идек. Ә бу проектта исә драма әсәрләрен анализлау алымнарын ныгыттык.</a:t>
            </a:r>
            <a:endParaRPr lang="ru-RU" dirty="0" smtClean="0"/>
          </a:p>
          <a:p>
            <a:r>
              <a:rPr lang="tt-RU" dirty="0" smtClean="0"/>
              <a:t>          Драма әсәренә анализ ясау буенча укучыларның инде үзләштерелгән белем һәм күнекмәләре: әсәрне өлешләргә бүлү, конфликтны (эчке һәм тышкы) билгеләү, төп образларны барлау, персонажларның хис-кичерешләрен күрсәтү фәнни нигездә үзләштерелде.</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Предмет</a:t>
            </a:r>
            <a:endParaRPr lang="ru-RU" dirty="0"/>
          </a:p>
        </p:txBody>
      </p:sp>
      <p:sp>
        <p:nvSpPr>
          <p:cNvPr id="3" name="Содержимое 2"/>
          <p:cNvSpPr>
            <a:spLocks noGrp="1"/>
          </p:cNvSpPr>
          <p:nvPr>
            <p:ph idx="1"/>
          </p:nvPr>
        </p:nvSpPr>
        <p:spPr/>
        <p:txBody>
          <a:bodyPr>
            <a:normAutofit/>
          </a:bodyPr>
          <a:lstStyle/>
          <a:p>
            <a:pPr algn="ctr"/>
            <a:r>
              <a:rPr lang="tt-RU" sz="7200" dirty="0" smtClean="0"/>
              <a:t>Татар әдәбияты</a:t>
            </a:r>
            <a:endParaRPr lang="ru-RU" sz="7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dirty="0" smtClean="0"/>
              <a:t>Класс</a:t>
            </a:r>
            <a:endParaRPr lang="ru-RU" dirty="0"/>
          </a:p>
        </p:txBody>
      </p:sp>
      <p:sp>
        <p:nvSpPr>
          <p:cNvPr id="3" name="Содержимое 2"/>
          <p:cNvSpPr>
            <a:spLocks noGrp="1"/>
          </p:cNvSpPr>
          <p:nvPr>
            <p:ph idx="1"/>
          </p:nvPr>
        </p:nvSpPr>
        <p:spPr/>
        <p:txBody>
          <a:bodyPr>
            <a:normAutofit/>
          </a:bodyPr>
          <a:lstStyle/>
          <a:p>
            <a:pPr algn="ctr"/>
            <a:r>
              <a:rPr lang="tt-RU" sz="7200" dirty="0" smtClean="0"/>
              <a:t>6 нчы сыйныф</a:t>
            </a:r>
            <a:endParaRPr lang="ru-RU" sz="7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Другая 1">
      <a:dk1>
        <a:sysClr val="windowText" lastClr="000000"/>
      </a:dk1>
      <a:lt1>
        <a:sysClr val="window" lastClr="FFFFFF"/>
      </a:lt1>
      <a:dk2>
        <a:srgbClr val="04617B"/>
      </a:dk2>
      <a:lt2>
        <a:srgbClr val="DBF5F9"/>
      </a:lt2>
      <a:accent1>
        <a:srgbClr val="C00000"/>
      </a:accent1>
      <a:accent2>
        <a:srgbClr val="009DD9"/>
      </a:accent2>
      <a:accent3>
        <a:srgbClr val="00B050"/>
      </a:accent3>
      <a:accent4>
        <a:srgbClr val="7030A0"/>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119</TotalTime>
  <Words>1089</Words>
  <Application>Microsoft Office PowerPoint</Application>
  <PresentationFormat>Экран (4:3)</PresentationFormat>
  <Paragraphs>100</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Поток</vt:lpstr>
      <vt:lpstr>Тема: Драма әсәрләренә анализ ясау үзенчәлеге </vt:lpstr>
      <vt:lpstr>Максат: </vt:lpstr>
      <vt:lpstr>Бурычлар:</vt:lpstr>
      <vt:lpstr>Проблема.</vt:lpstr>
      <vt:lpstr>Актуальлелек</vt:lpstr>
      <vt:lpstr>Проектның аңлатмасы.</vt:lpstr>
      <vt:lpstr>Проектның кыскача эчтәлеге</vt:lpstr>
      <vt:lpstr>Предмет</vt:lpstr>
      <vt:lpstr>Класс</vt:lpstr>
      <vt:lpstr>Проектның якынча вакыты</vt:lpstr>
      <vt:lpstr>Проектның нигезе</vt:lpstr>
      <vt:lpstr>Укытучының планлаштырган нәтиҗәсе</vt:lpstr>
      <vt:lpstr>Проектны тормышка ашыруга юнәлгән сораулар</vt:lpstr>
      <vt:lpstr>Уку мәсьәләсен чишү өчен проблемалы сораулар</vt:lpstr>
      <vt:lpstr>Бәяләү планы</vt:lpstr>
      <vt:lpstr>Кирәкле  башлангыч  белем, осталык,  күнекмәләр</vt:lpstr>
      <vt:lpstr>Дифференциаль  якын  килеп  укыту  өчен  материаллар</vt:lpstr>
      <vt:lpstr>Проект  өчен  кирәк  булган  материаллар,  ресурслар.</vt:lpstr>
      <vt:lpstr>Интернет-ресурслар</vt:lpstr>
      <vt:lpstr>Кулланылган әдәбият</vt:lpstr>
      <vt:lpstr>Игътибарыгыз  өчен рәхмәт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Драма әсәрләренә анализ ясау үзенчәлеге </dc:title>
  <cp:lastModifiedBy>Admin</cp:lastModifiedBy>
  <cp:revision>17</cp:revision>
  <dcterms:modified xsi:type="dcterms:W3CDTF">2011-11-22T18:19:26Z</dcterms:modified>
</cp:coreProperties>
</file>